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Gelasio Semi Bold"/>
      <p:regular r:id="rId17"/>
    </p:embeddedFont>
    <p:embeddedFont>
      <p:font typeface="Gelasio Semi Bold"/>
      <p:regular r:id="rId18"/>
    </p:embeddedFont>
    <p:embeddedFont>
      <p:font typeface="Gelasio Semi Bold"/>
      <p:regular r:id="rId19"/>
    </p:embeddedFont>
    <p:embeddedFont>
      <p:font typeface="Gelasio Semi Bold"/>
      <p:regular r:id="rId20"/>
    </p:embeddedFont>
    <p:embeddedFont>
      <p:font typeface="Gelasio"/>
      <p:regular r:id="rId21"/>
    </p:embeddedFont>
    <p:embeddedFont>
      <p:font typeface="Gelasio"/>
      <p:regular r:id="rId22"/>
    </p:embeddedFont>
    <p:embeddedFont>
      <p:font typeface="Gelasio"/>
      <p:regular r:id="rId23"/>
    </p:embeddedFont>
    <p:embeddedFont>
      <p:font typeface="Gelasio"/>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982748"/>
            <a:ext cx="7556421" cy="2835116"/>
          </a:xfrm>
          <a:prstGeom prst="rect">
            <a:avLst/>
          </a:prstGeom>
          <a:noFill/>
          <a:ln/>
        </p:spPr>
        <p:txBody>
          <a:bodyPr wrap="square" lIns="0" tIns="0" rIns="0" bIns="0" rtlCol="0" anchor="t"/>
          <a:lstStyle/>
          <a:p>
            <a:pPr indent="0" marL="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Nâng cao thu nhập cho người dân nông thôn bằng livestream bán hàng trên TikTok và Facebook</a:t>
            </a:r>
            <a:endParaRPr lang="en-US" sz="4450" dirty="0"/>
          </a:p>
        </p:txBody>
      </p:sp>
      <p:sp>
        <p:nvSpPr>
          <p:cNvPr id="4" name="Text 1"/>
          <p:cNvSpPr/>
          <p:nvPr/>
        </p:nvSpPr>
        <p:spPr>
          <a:xfrm>
            <a:off x="6280190" y="5158026"/>
            <a:ext cx="7556421" cy="1088708"/>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Dự án nhằm hỗ trợ người dân nông thôn tại xã Chân Sơn và Kim Phú, tỉnh Phú Thọ, nâng cao thu nhập bằng cách ứng dụng công nghệ livestream bán hàng trên TikTok và Facebook.</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3045976"/>
            <a:ext cx="5670590" cy="708779"/>
          </a:xfrm>
          <a:prstGeom prst="rect">
            <a:avLst/>
          </a:prstGeom>
          <a:noFill/>
          <a:ln/>
        </p:spPr>
        <p:txBody>
          <a:bodyPr wrap="none" lIns="0" tIns="0" rIns="0" bIns="0" rtlCol="0" anchor="t"/>
          <a:lstStyle/>
          <a:p>
            <a:pPr indent="0" marL="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Kết thúc</a:t>
            </a:r>
            <a:endParaRPr lang="en-US" sz="4450" dirty="0"/>
          </a:p>
        </p:txBody>
      </p:sp>
      <p:sp>
        <p:nvSpPr>
          <p:cNvPr id="4" name="Text 1"/>
          <p:cNvSpPr/>
          <p:nvPr/>
        </p:nvSpPr>
        <p:spPr>
          <a:xfrm>
            <a:off x="6280190" y="4094917"/>
            <a:ext cx="7556421" cy="1088708"/>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Dự án đã mang lại những kết quả tích cực, góp phần thúc đẩy phát triển kinh tế - xã hội tại địa phương. Hy vọng, mô hình này sẽ được nhân rộng và áp dụng hiệu quả tại các vùng nông thôn khác.</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358509"/>
            <a:ext cx="9291757" cy="708779"/>
          </a:xfrm>
          <a:prstGeom prst="rect">
            <a:avLst/>
          </a:prstGeom>
          <a:noFill/>
          <a:ln/>
        </p:spPr>
        <p:txBody>
          <a:bodyPr wrap="none" lIns="0" tIns="0" rIns="0" bIns="0" rtlCol="0" anchor="t"/>
          <a:lstStyle/>
          <a:p>
            <a:pPr indent="0" marL="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Giai đoạn 1: Khảo sát và Chuẩn bị</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indent="0" marL="0">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Khảo sát thực tế</a:t>
            </a:r>
            <a:endParaRPr lang="en-US" sz="2200" dirty="0"/>
          </a:p>
        </p:txBody>
      </p:sp>
      <p:sp>
        <p:nvSpPr>
          <p:cNvPr id="4" name="Text 2"/>
          <p:cNvSpPr/>
          <p:nvPr/>
        </p:nvSpPr>
        <p:spPr>
          <a:xfrm>
            <a:off x="793790" y="4215408"/>
            <a:ext cx="6244709" cy="1088708"/>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Tổ chức các buổi gặp gỡ với chính quyền địa phương, trưởng thôn và người dân để thu thập thông tin về sản phẩm nông sản, khó khăn trong tiêu thụ và hiểu biết về công nghệ.</a:t>
            </a:r>
            <a:endParaRPr lang="en-US" sz="1750" dirty="0"/>
          </a:p>
        </p:txBody>
      </p:sp>
      <p:sp>
        <p:nvSpPr>
          <p:cNvPr id="5" name="Text 3"/>
          <p:cNvSpPr/>
          <p:nvPr/>
        </p:nvSpPr>
        <p:spPr>
          <a:xfrm>
            <a:off x="7599521" y="3634264"/>
            <a:ext cx="2869049" cy="354330"/>
          </a:xfrm>
          <a:prstGeom prst="rect">
            <a:avLst/>
          </a:prstGeom>
          <a:noFill/>
          <a:ln/>
        </p:spPr>
        <p:txBody>
          <a:bodyPr wrap="none" lIns="0" tIns="0" rIns="0" bIns="0" rtlCol="0" anchor="t"/>
          <a:lstStyle/>
          <a:p>
            <a:pPr indent="0" marL="0">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Lập kế hoạch chi tiết</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Phân công nhiệm vụ cụ thể cho từng nhóm sinh viên (nhóm khảo sát, nhóm truyền thông, nhóm tập huấn, nhóm hỗ trợ kỹ thuật). Chuẩn bị tài liệu tập huấn, thiết bị hỗ trợ (điện thoại thông minh, kết nối internet, dụng cụ quay video).</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0689" y="591383"/>
            <a:ext cx="8642152" cy="670322"/>
          </a:xfrm>
          <a:prstGeom prst="rect">
            <a:avLst/>
          </a:prstGeom>
          <a:noFill/>
          <a:ln/>
        </p:spPr>
        <p:txBody>
          <a:bodyPr wrap="none" lIns="0" tIns="0" rIns="0" bIns="0" rtlCol="0" anchor="t"/>
          <a:lstStyle/>
          <a:p>
            <a:pPr indent="0" marL="0">
              <a:lnSpc>
                <a:spcPts val="5250"/>
              </a:lnSpc>
              <a:buNone/>
            </a:pPr>
            <a:r>
              <a:rPr lang="en-US" sz="4200" dirty="0">
                <a:solidFill>
                  <a:srgbClr val="484237"/>
                </a:solidFill>
                <a:latin typeface="Gelasio Semi Bold" pitchFamily="34" charset="0"/>
                <a:ea typeface="Gelasio Semi Bold" pitchFamily="34" charset="-122"/>
                <a:cs typeface="Gelasio Semi Bold" pitchFamily="34" charset="-120"/>
              </a:rPr>
              <a:t>Giai đoạn 2: Triển khai và Hỗ trợ</a:t>
            </a:r>
            <a:endParaRPr lang="en-US" sz="4200" dirty="0"/>
          </a:p>
        </p:txBody>
      </p:sp>
      <p:sp>
        <p:nvSpPr>
          <p:cNvPr id="3" name="Shape 1"/>
          <p:cNvSpPr/>
          <p:nvPr/>
        </p:nvSpPr>
        <p:spPr>
          <a:xfrm>
            <a:off x="750689" y="4492823"/>
            <a:ext cx="13129022" cy="30480"/>
          </a:xfrm>
          <a:prstGeom prst="roundRect">
            <a:avLst>
              <a:gd name="adj" fmla="val 105568"/>
            </a:avLst>
          </a:prstGeom>
          <a:solidFill>
            <a:srgbClr val="D4CEC3"/>
          </a:solidFill>
          <a:ln/>
        </p:spPr>
      </p:sp>
      <p:sp>
        <p:nvSpPr>
          <p:cNvPr id="4" name="Shape 2"/>
          <p:cNvSpPr/>
          <p:nvPr/>
        </p:nvSpPr>
        <p:spPr>
          <a:xfrm>
            <a:off x="3296722" y="3742194"/>
            <a:ext cx="30480" cy="750689"/>
          </a:xfrm>
          <a:prstGeom prst="roundRect">
            <a:avLst>
              <a:gd name="adj" fmla="val 105568"/>
            </a:avLst>
          </a:prstGeom>
          <a:solidFill>
            <a:srgbClr val="D4CEC3"/>
          </a:solidFill>
          <a:ln/>
        </p:spPr>
      </p:sp>
      <p:sp>
        <p:nvSpPr>
          <p:cNvPr id="5" name="Shape 3"/>
          <p:cNvSpPr/>
          <p:nvPr/>
        </p:nvSpPr>
        <p:spPr>
          <a:xfrm>
            <a:off x="3070741" y="4251543"/>
            <a:ext cx="482560" cy="482560"/>
          </a:xfrm>
          <a:prstGeom prst="roundRect">
            <a:avLst>
              <a:gd name="adj" fmla="val 6668"/>
            </a:avLst>
          </a:prstGeom>
          <a:solidFill>
            <a:srgbClr val="EEE8DD"/>
          </a:solidFill>
          <a:ln/>
        </p:spPr>
      </p:sp>
      <p:sp>
        <p:nvSpPr>
          <p:cNvPr id="6" name="Text 4"/>
          <p:cNvSpPr/>
          <p:nvPr/>
        </p:nvSpPr>
        <p:spPr>
          <a:xfrm>
            <a:off x="3236119" y="4331910"/>
            <a:ext cx="151805" cy="321826"/>
          </a:xfrm>
          <a:prstGeom prst="rect">
            <a:avLst/>
          </a:prstGeom>
          <a:noFill/>
          <a:ln/>
        </p:spPr>
        <p:txBody>
          <a:bodyPr wrap="none" lIns="0" tIns="0" rIns="0" bIns="0" rtlCol="0" anchor="t"/>
          <a:lstStyle/>
          <a:p>
            <a:pPr algn="ctr" indent="0" marL="0">
              <a:lnSpc>
                <a:spcPts val="2500"/>
              </a:lnSpc>
              <a:buNone/>
            </a:pPr>
            <a:r>
              <a:rPr lang="en-US" sz="2500" dirty="0">
                <a:solidFill>
                  <a:srgbClr val="746558"/>
                </a:solidFill>
                <a:latin typeface="Gelasio Semi Bold" pitchFamily="34" charset="0"/>
                <a:ea typeface="Gelasio Semi Bold" pitchFamily="34" charset="-122"/>
                <a:cs typeface="Gelasio Semi Bold" pitchFamily="34" charset="-120"/>
              </a:rPr>
              <a:t>1</a:t>
            </a:r>
            <a:endParaRPr lang="en-US" sz="2500" dirty="0"/>
          </a:p>
        </p:txBody>
      </p:sp>
      <p:sp>
        <p:nvSpPr>
          <p:cNvPr id="7" name="Text 5"/>
          <p:cNvSpPr/>
          <p:nvPr/>
        </p:nvSpPr>
        <p:spPr>
          <a:xfrm>
            <a:off x="1606629" y="1690687"/>
            <a:ext cx="3410903" cy="335161"/>
          </a:xfrm>
          <a:prstGeom prst="rect">
            <a:avLst/>
          </a:prstGeom>
          <a:noFill/>
          <a:ln/>
        </p:spPr>
        <p:txBody>
          <a:bodyPr wrap="none" lIns="0" tIns="0" rIns="0" bIns="0" rtlCol="0" anchor="t"/>
          <a:lstStyle/>
          <a:p>
            <a:pPr algn="ctr" indent="0" marL="0">
              <a:lnSpc>
                <a:spcPts val="2600"/>
              </a:lnSpc>
              <a:buNone/>
            </a:pPr>
            <a:r>
              <a:rPr lang="en-US" sz="2100" dirty="0">
                <a:solidFill>
                  <a:srgbClr val="746558"/>
                </a:solidFill>
                <a:latin typeface="Gelasio Semi Bold" pitchFamily="34" charset="0"/>
                <a:ea typeface="Gelasio Semi Bold" pitchFamily="34" charset="-122"/>
                <a:cs typeface="Gelasio Semi Bold" pitchFamily="34" charset="-120"/>
              </a:rPr>
              <a:t>Tổ chức các buổi tập huấn</a:t>
            </a:r>
            <a:endParaRPr lang="en-US" sz="2100" dirty="0"/>
          </a:p>
        </p:txBody>
      </p:sp>
      <p:sp>
        <p:nvSpPr>
          <p:cNvPr id="8" name="Text 6"/>
          <p:cNvSpPr/>
          <p:nvPr/>
        </p:nvSpPr>
        <p:spPr>
          <a:xfrm>
            <a:off x="965121" y="2154555"/>
            <a:ext cx="4694039" cy="1373029"/>
          </a:xfrm>
          <a:prstGeom prst="rect">
            <a:avLst/>
          </a:prstGeom>
          <a:noFill/>
          <a:ln/>
        </p:spPr>
        <p:txBody>
          <a:bodyPr wrap="square" lIns="0" tIns="0" rIns="0" bIns="0" rtlCol="0" anchor="t"/>
          <a:lstStyle/>
          <a:p>
            <a:pPr algn="ctr" indent="0" marL="0">
              <a:lnSpc>
                <a:spcPts val="2700"/>
              </a:lnSpc>
              <a:buNone/>
            </a:pPr>
            <a:r>
              <a:rPr lang="en-US" sz="1650" dirty="0">
                <a:solidFill>
                  <a:srgbClr val="746558"/>
                </a:solidFill>
                <a:latin typeface="Gelasio" pitchFamily="34" charset="0"/>
                <a:ea typeface="Gelasio" pitchFamily="34" charset="-122"/>
                <a:cs typeface="Gelasio" pitchFamily="34" charset="-120"/>
              </a:rPr>
              <a:t>Giới thiệu về mạng xã hội TikTok, Facebook và tiềm năng bán hàng online. Hướng dẫn cách quay video, livestream giới thiệu sản phẩm, cách tạo nội dung hấp dẫn.</a:t>
            </a:r>
            <a:endParaRPr lang="en-US" sz="1650" dirty="0"/>
          </a:p>
        </p:txBody>
      </p:sp>
      <p:sp>
        <p:nvSpPr>
          <p:cNvPr id="9" name="Shape 7"/>
          <p:cNvSpPr/>
          <p:nvPr/>
        </p:nvSpPr>
        <p:spPr>
          <a:xfrm>
            <a:off x="5965388" y="4492764"/>
            <a:ext cx="30480" cy="750689"/>
          </a:xfrm>
          <a:prstGeom prst="roundRect">
            <a:avLst>
              <a:gd name="adj" fmla="val 105568"/>
            </a:avLst>
          </a:prstGeom>
          <a:solidFill>
            <a:srgbClr val="D4CEC3"/>
          </a:solidFill>
          <a:ln/>
        </p:spPr>
      </p:sp>
      <p:sp>
        <p:nvSpPr>
          <p:cNvPr id="10" name="Shape 8"/>
          <p:cNvSpPr/>
          <p:nvPr/>
        </p:nvSpPr>
        <p:spPr>
          <a:xfrm>
            <a:off x="5739408" y="4251543"/>
            <a:ext cx="482560" cy="482560"/>
          </a:xfrm>
          <a:prstGeom prst="roundRect">
            <a:avLst>
              <a:gd name="adj" fmla="val 6668"/>
            </a:avLst>
          </a:prstGeom>
          <a:solidFill>
            <a:srgbClr val="EEE8DD"/>
          </a:solidFill>
          <a:ln/>
        </p:spPr>
      </p:sp>
      <p:sp>
        <p:nvSpPr>
          <p:cNvPr id="11" name="Text 9"/>
          <p:cNvSpPr/>
          <p:nvPr/>
        </p:nvSpPr>
        <p:spPr>
          <a:xfrm>
            <a:off x="5883116" y="4331910"/>
            <a:ext cx="195024" cy="321826"/>
          </a:xfrm>
          <a:prstGeom prst="rect">
            <a:avLst/>
          </a:prstGeom>
          <a:noFill/>
          <a:ln/>
        </p:spPr>
        <p:txBody>
          <a:bodyPr wrap="none" lIns="0" tIns="0" rIns="0" bIns="0" rtlCol="0" anchor="t"/>
          <a:lstStyle/>
          <a:p>
            <a:pPr algn="ctr" indent="0" marL="0">
              <a:lnSpc>
                <a:spcPts val="2500"/>
              </a:lnSpc>
              <a:buNone/>
            </a:pPr>
            <a:r>
              <a:rPr lang="en-US" sz="2500" dirty="0">
                <a:solidFill>
                  <a:srgbClr val="746558"/>
                </a:solidFill>
                <a:latin typeface="Gelasio Semi Bold" pitchFamily="34" charset="0"/>
                <a:ea typeface="Gelasio Semi Bold" pitchFamily="34" charset="-122"/>
                <a:cs typeface="Gelasio Semi Bold" pitchFamily="34" charset="-120"/>
              </a:rPr>
              <a:t>2</a:t>
            </a:r>
            <a:endParaRPr lang="en-US" sz="2500" dirty="0"/>
          </a:p>
        </p:txBody>
      </p:sp>
      <p:sp>
        <p:nvSpPr>
          <p:cNvPr id="12" name="Text 10"/>
          <p:cNvSpPr/>
          <p:nvPr/>
        </p:nvSpPr>
        <p:spPr>
          <a:xfrm>
            <a:off x="4548188" y="5458063"/>
            <a:ext cx="2865239" cy="335161"/>
          </a:xfrm>
          <a:prstGeom prst="rect">
            <a:avLst/>
          </a:prstGeom>
          <a:noFill/>
          <a:ln/>
        </p:spPr>
        <p:txBody>
          <a:bodyPr wrap="none" lIns="0" tIns="0" rIns="0" bIns="0" rtlCol="0" anchor="t"/>
          <a:lstStyle/>
          <a:p>
            <a:pPr algn="ctr" indent="0" marL="0">
              <a:lnSpc>
                <a:spcPts val="2600"/>
              </a:lnSpc>
              <a:buNone/>
            </a:pPr>
            <a:r>
              <a:rPr lang="en-US" sz="2100" dirty="0">
                <a:solidFill>
                  <a:srgbClr val="746558"/>
                </a:solidFill>
                <a:latin typeface="Gelasio Semi Bold" pitchFamily="34" charset="0"/>
                <a:ea typeface="Gelasio Semi Bold" pitchFamily="34" charset="-122"/>
                <a:cs typeface="Gelasio Semi Bold" pitchFamily="34" charset="-120"/>
              </a:rPr>
              <a:t>Thực hành livestream</a:t>
            </a:r>
            <a:endParaRPr lang="en-US" sz="2100" dirty="0"/>
          </a:p>
        </p:txBody>
      </p:sp>
      <p:sp>
        <p:nvSpPr>
          <p:cNvPr id="13" name="Text 11"/>
          <p:cNvSpPr/>
          <p:nvPr/>
        </p:nvSpPr>
        <p:spPr>
          <a:xfrm>
            <a:off x="3633787" y="5921931"/>
            <a:ext cx="4694039" cy="1716286"/>
          </a:xfrm>
          <a:prstGeom prst="rect">
            <a:avLst/>
          </a:prstGeom>
          <a:noFill/>
          <a:ln/>
        </p:spPr>
        <p:txBody>
          <a:bodyPr wrap="square" lIns="0" tIns="0" rIns="0" bIns="0" rtlCol="0" anchor="t"/>
          <a:lstStyle/>
          <a:p>
            <a:pPr algn="ctr" indent="0" marL="0">
              <a:lnSpc>
                <a:spcPts val="2700"/>
              </a:lnSpc>
              <a:buNone/>
            </a:pPr>
            <a:r>
              <a:rPr lang="en-US" sz="1650" dirty="0">
                <a:solidFill>
                  <a:srgbClr val="746558"/>
                </a:solidFill>
                <a:latin typeface="Gelasio" pitchFamily="34" charset="0"/>
                <a:ea typeface="Gelasio" pitchFamily="34" charset="-122"/>
                <a:cs typeface="Gelasio" pitchFamily="34" charset="-120"/>
              </a:rPr>
              <a:t>Sinh viên trực tiếp hỗ trợ người dân livestream thử nghiệm, từ cách quay video, lựa chọn khung cảnh, tương tác với người xem. Góp ý và chỉnh sửa cách giới thiệu sản phẩm sao cho tự nhiên, thu hút.</a:t>
            </a:r>
            <a:endParaRPr lang="en-US" sz="1650" dirty="0"/>
          </a:p>
        </p:txBody>
      </p:sp>
      <p:sp>
        <p:nvSpPr>
          <p:cNvPr id="14" name="Shape 12"/>
          <p:cNvSpPr/>
          <p:nvPr/>
        </p:nvSpPr>
        <p:spPr>
          <a:xfrm>
            <a:off x="8634055" y="3742194"/>
            <a:ext cx="30480" cy="750689"/>
          </a:xfrm>
          <a:prstGeom prst="roundRect">
            <a:avLst>
              <a:gd name="adj" fmla="val 105568"/>
            </a:avLst>
          </a:prstGeom>
          <a:solidFill>
            <a:srgbClr val="D4CEC3"/>
          </a:solidFill>
          <a:ln/>
        </p:spPr>
      </p:sp>
      <p:sp>
        <p:nvSpPr>
          <p:cNvPr id="15" name="Shape 13"/>
          <p:cNvSpPr/>
          <p:nvPr/>
        </p:nvSpPr>
        <p:spPr>
          <a:xfrm>
            <a:off x="8408075" y="4251543"/>
            <a:ext cx="482560" cy="482560"/>
          </a:xfrm>
          <a:prstGeom prst="roundRect">
            <a:avLst>
              <a:gd name="adj" fmla="val 6668"/>
            </a:avLst>
          </a:prstGeom>
          <a:solidFill>
            <a:srgbClr val="EEE8DD"/>
          </a:solidFill>
          <a:ln/>
        </p:spPr>
      </p:sp>
      <p:sp>
        <p:nvSpPr>
          <p:cNvPr id="16" name="Text 14"/>
          <p:cNvSpPr/>
          <p:nvPr/>
        </p:nvSpPr>
        <p:spPr>
          <a:xfrm>
            <a:off x="8552378" y="4331910"/>
            <a:ext cx="193953" cy="321826"/>
          </a:xfrm>
          <a:prstGeom prst="rect">
            <a:avLst/>
          </a:prstGeom>
          <a:noFill/>
          <a:ln/>
        </p:spPr>
        <p:txBody>
          <a:bodyPr wrap="none" lIns="0" tIns="0" rIns="0" bIns="0" rtlCol="0" anchor="t"/>
          <a:lstStyle/>
          <a:p>
            <a:pPr algn="ctr" indent="0" marL="0">
              <a:lnSpc>
                <a:spcPts val="2500"/>
              </a:lnSpc>
              <a:buNone/>
            </a:pPr>
            <a:r>
              <a:rPr lang="en-US" sz="2500" dirty="0">
                <a:solidFill>
                  <a:srgbClr val="746558"/>
                </a:solidFill>
                <a:latin typeface="Gelasio Semi Bold" pitchFamily="34" charset="0"/>
                <a:ea typeface="Gelasio Semi Bold" pitchFamily="34" charset="-122"/>
                <a:cs typeface="Gelasio Semi Bold" pitchFamily="34" charset="-120"/>
              </a:rPr>
              <a:t>3</a:t>
            </a:r>
            <a:endParaRPr lang="en-US" sz="2500" dirty="0"/>
          </a:p>
        </p:txBody>
      </p:sp>
      <p:sp>
        <p:nvSpPr>
          <p:cNvPr id="17" name="Text 15"/>
          <p:cNvSpPr/>
          <p:nvPr/>
        </p:nvSpPr>
        <p:spPr>
          <a:xfrm>
            <a:off x="6936105" y="2033945"/>
            <a:ext cx="3426738" cy="335161"/>
          </a:xfrm>
          <a:prstGeom prst="rect">
            <a:avLst/>
          </a:prstGeom>
          <a:noFill/>
          <a:ln/>
        </p:spPr>
        <p:txBody>
          <a:bodyPr wrap="none" lIns="0" tIns="0" rIns="0" bIns="0" rtlCol="0" anchor="t"/>
          <a:lstStyle/>
          <a:p>
            <a:pPr algn="ctr" indent="0" marL="0">
              <a:lnSpc>
                <a:spcPts val="2600"/>
              </a:lnSpc>
              <a:buNone/>
            </a:pPr>
            <a:r>
              <a:rPr lang="en-US" sz="2100" dirty="0">
                <a:solidFill>
                  <a:srgbClr val="746558"/>
                </a:solidFill>
                <a:latin typeface="Gelasio Semi Bold" pitchFamily="34" charset="0"/>
                <a:ea typeface="Gelasio Semi Bold" pitchFamily="34" charset="-122"/>
                <a:cs typeface="Gelasio Semi Bold" pitchFamily="34" charset="-120"/>
              </a:rPr>
              <a:t>Thiết lập gian hàng online</a:t>
            </a:r>
            <a:endParaRPr lang="en-US" sz="2100" dirty="0"/>
          </a:p>
        </p:txBody>
      </p:sp>
      <p:sp>
        <p:nvSpPr>
          <p:cNvPr id="18" name="Text 16"/>
          <p:cNvSpPr/>
          <p:nvPr/>
        </p:nvSpPr>
        <p:spPr>
          <a:xfrm>
            <a:off x="6302454" y="2497812"/>
            <a:ext cx="4694039" cy="1029772"/>
          </a:xfrm>
          <a:prstGeom prst="rect">
            <a:avLst/>
          </a:prstGeom>
          <a:noFill/>
          <a:ln/>
        </p:spPr>
        <p:txBody>
          <a:bodyPr wrap="square" lIns="0" tIns="0" rIns="0" bIns="0" rtlCol="0" anchor="t"/>
          <a:lstStyle/>
          <a:p>
            <a:pPr algn="ctr" indent="0" marL="0">
              <a:lnSpc>
                <a:spcPts val="2700"/>
              </a:lnSpc>
              <a:buNone/>
            </a:pPr>
            <a:r>
              <a:rPr lang="en-US" sz="1650" dirty="0">
                <a:solidFill>
                  <a:srgbClr val="746558"/>
                </a:solidFill>
                <a:latin typeface="Gelasio" pitchFamily="34" charset="0"/>
                <a:ea typeface="Gelasio" pitchFamily="34" charset="-122"/>
                <a:cs typeface="Gelasio" pitchFamily="34" charset="-120"/>
              </a:rPr>
              <a:t>Hướng dẫn cách tạo tài khoản TikTok Shop, Facebook Marketplace. Hỗ trợ đăng bài, quay video ngắn, xây dựng thương hiệu cá nhân.</a:t>
            </a:r>
            <a:endParaRPr lang="en-US" sz="1650" dirty="0"/>
          </a:p>
        </p:txBody>
      </p:sp>
      <p:sp>
        <p:nvSpPr>
          <p:cNvPr id="19" name="Shape 17"/>
          <p:cNvSpPr/>
          <p:nvPr/>
        </p:nvSpPr>
        <p:spPr>
          <a:xfrm>
            <a:off x="11302722" y="4492764"/>
            <a:ext cx="30480" cy="750689"/>
          </a:xfrm>
          <a:prstGeom prst="roundRect">
            <a:avLst>
              <a:gd name="adj" fmla="val 105568"/>
            </a:avLst>
          </a:prstGeom>
          <a:solidFill>
            <a:srgbClr val="D4CEC3"/>
          </a:solidFill>
          <a:ln/>
        </p:spPr>
      </p:sp>
      <p:sp>
        <p:nvSpPr>
          <p:cNvPr id="20" name="Shape 18"/>
          <p:cNvSpPr/>
          <p:nvPr/>
        </p:nvSpPr>
        <p:spPr>
          <a:xfrm>
            <a:off x="11076742" y="4251543"/>
            <a:ext cx="482560" cy="482560"/>
          </a:xfrm>
          <a:prstGeom prst="roundRect">
            <a:avLst>
              <a:gd name="adj" fmla="val 6668"/>
            </a:avLst>
          </a:prstGeom>
          <a:solidFill>
            <a:srgbClr val="EEE8DD"/>
          </a:solidFill>
          <a:ln/>
        </p:spPr>
      </p:sp>
      <p:sp>
        <p:nvSpPr>
          <p:cNvPr id="21" name="Text 19"/>
          <p:cNvSpPr/>
          <p:nvPr/>
        </p:nvSpPr>
        <p:spPr>
          <a:xfrm>
            <a:off x="11217712" y="4331910"/>
            <a:ext cx="200620" cy="321826"/>
          </a:xfrm>
          <a:prstGeom prst="rect">
            <a:avLst/>
          </a:prstGeom>
          <a:noFill/>
          <a:ln/>
        </p:spPr>
        <p:txBody>
          <a:bodyPr wrap="none" lIns="0" tIns="0" rIns="0" bIns="0" rtlCol="0" anchor="t"/>
          <a:lstStyle/>
          <a:p>
            <a:pPr algn="ctr" indent="0" marL="0">
              <a:lnSpc>
                <a:spcPts val="2500"/>
              </a:lnSpc>
              <a:buNone/>
            </a:pPr>
            <a:r>
              <a:rPr lang="en-US" sz="2500" dirty="0">
                <a:solidFill>
                  <a:srgbClr val="746558"/>
                </a:solidFill>
                <a:latin typeface="Gelasio Semi Bold" pitchFamily="34" charset="0"/>
                <a:ea typeface="Gelasio Semi Bold" pitchFamily="34" charset="-122"/>
                <a:cs typeface="Gelasio Semi Bold" pitchFamily="34" charset="-120"/>
              </a:rPr>
              <a:t>4</a:t>
            </a:r>
            <a:endParaRPr lang="en-US" sz="2500" dirty="0"/>
          </a:p>
        </p:txBody>
      </p:sp>
      <p:sp>
        <p:nvSpPr>
          <p:cNvPr id="22" name="Text 20"/>
          <p:cNvSpPr/>
          <p:nvPr/>
        </p:nvSpPr>
        <p:spPr>
          <a:xfrm>
            <a:off x="9977437" y="5458063"/>
            <a:ext cx="2681407" cy="335161"/>
          </a:xfrm>
          <a:prstGeom prst="rect">
            <a:avLst/>
          </a:prstGeom>
          <a:noFill/>
          <a:ln/>
        </p:spPr>
        <p:txBody>
          <a:bodyPr wrap="none" lIns="0" tIns="0" rIns="0" bIns="0" rtlCol="0" anchor="t"/>
          <a:lstStyle/>
          <a:p>
            <a:pPr algn="ctr" indent="0" marL="0">
              <a:lnSpc>
                <a:spcPts val="2600"/>
              </a:lnSpc>
              <a:buNone/>
            </a:pPr>
            <a:r>
              <a:rPr lang="en-US" sz="2100" dirty="0">
                <a:solidFill>
                  <a:srgbClr val="746558"/>
                </a:solidFill>
                <a:latin typeface="Gelasio Semi Bold" pitchFamily="34" charset="0"/>
                <a:ea typeface="Gelasio Semi Bold" pitchFamily="34" charset="-122"/>
                <a:cs typeface="Gelasio Semi Bold" pitchFamily="34" charset="-120"/>
              </a:rPr>
              <a:t>Kết nối vận chuyển</a:t>
            </a:r>
            <a:endParaRPr lang="en-US" sz="2100" dirty="0"/>
          </a:p>
        </p:txBody>
      </p:sp>
      <p:sp>
        <p:nvSpPr>
          <p:cNvPr id="23" name="Text 21"/>
          <p:cNvSpPr/>
          <p:nvPr/>
        </p:nvSpPr>
        <p:spPr>
          <a:xfrm>
            <a:off x="8971121" y="5921931"/>
            <a:ext cx="4694039" cy="1373029"/>
          </a:xfrm>
          <a:prstGeom prst="rect">
            <a:avLst/>
          </a:prstGeom>
          <a:noFill/>
          <a:ln/>
        </p:spPr>
        <p:txBody>
          <a:bodyPr wrap="square" lIns="0" tIns="0" rIns="0" bIns="0" rtlCol="0" anchor="t"/>
          <a:lstStyle/>
          <a:p>
            <a:pPr algn="ctr" indent="0" marL="0">
              <a:lnSpc>
                <a:spcPts val="2700"/>
              </a:lnSpc>
              <a:buNone/>
            </a:pPr>
            <a:r>
              <a:rPr lang="en-US" sz="1650" dirty="0">
                <a:solidFill>
                  <a:srgbClr val="746558"/>
                </a:solidFill>
                <a:latin typeface="Gelasio" pitchFamily="34" charset="0"/>
                <a:ea typeface="Gelasio" pitchFamily="34" charset="-122"/>
                <a:cs typeface="Gelasio" pitchFamily="34" charset="-120"/>
              </a:rPr>
              <a:t>Tìm kiếm đơn vị vận chuyển phù hợp (Giao Hàng Tiết Kiệm, Viettel Post...) để hỗ trợ vận chuyển nông sản nhanh chóng. Hướng dẫn người dân liên kết thanh toán online (Momo, ZaloPay).</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65069" y="613410"/>
            <a:ext cx="7586663" cy="1390650"/>
          </a:xfrm>
          <a:prstGeom prst="rect">
            <a:avLst/>
          </a:prstGeom>
          <a:noFill/>
          <a:ln/>
        </p:spPr>
        <p:txBody>
          <a:bodyPr wrap="square" lIns="0" tIns="0" rIns="0" bIns="0" rtlCol="0" anchor="t"/>
          <a:lstStyle/>
          <a:p>
            <a:pPr indent="0" marL="0">
              <a:lnSpc>
                <a:spcPts val="5450"/>
              </a:lnSpc>
              <a:buNone/>
            </a:pPr>
            <a:r>
              <a:rPr lang="en-US" sz="4350" dirty="0">
                <a:solidFill>
                  <a:srgbClr val="484237"/>
                </a:solidFill>
                <a:latin typeface="Gelasio Semi Bold" pitchFamily="34" charset="0"/>
                <a:ea typeface="Gelasio Semi Bold" pitchFamily="34" charset="-122"/>
                <a:cs typeface="Gelasio Semi Bold" pitchFamily="34" charset="-120"/>
              </a:rPr>
              <a:t>Giai đoạn 3: Đánh giá và Nhân rộng</a:t>
            </a:r>
            <a:endParaRPr lang="en-US" sz="4350" dirty="0"/>
          </a:p>
        </p:txBody>
      </p:sp>
      <p:sp>
        <p:nvSpPr>
          <p:cNvPr id="4" name="Shape 1"/>
          <p:cNvSpPr/>
          <p:nvPr/>
        </p:nvSpPr>
        <p:spPr>
          <a:xfrm>
            <a:off x="6265069" y="2337792"/>
            <a:ext cx="3682127" cy="3417927"/>
          </a:xfrm>
          <a:prstGeom prst="roundRect">
            <a:avLst>
              <a:gd name="adj" fmla="val 976"/>
            </a:avLst>
          </a:prstGeom>
          <a:solidFill>
            <a:srgbClr val="EEE8DD"/>
          </a:solidFill>
          <a:ln/>
        </p:spPr>
      </p:sp>
      <p:sp>
        <p:nvSpPr>
          <p:cNvPr id="5" name="Text 2"/>
          <p:cNvSpPr/>
          <p:nvPr/>
        </p:nvSpPr>
        <p:spPr>
          <a:xfrm>
            <a:off x="6487478" y="2560201"/>
            <a:ext cx="3237309" cy="695325"/>
          </a:xfrm>
          <a:prstGeom prst="rect">
            <a:avLst/>
          </a:prstGeom>
          <a:noFill/>
          <a:ln/>
        </p:spPr>
        <p:txBody>
          <a:bodyPr wrap="square" lIns="0" tIns="0" rIns="0" bIns="0" rtlCol="0" anchor="t"/>
          <a:lstStyle/>
          <a:p>
            <a:pPr indent="0" marL="0">
              <a:lnSpc>
                <a:spcPts val="2700"/>
              </a:lnSpc>
              <a:buNone/>
            </a:pPr>
            <a:r>
              <a:rPr lang="en-US" sz="2150" dirty="0">
                <a:solidFill>
                  <a:srgbClr val="746558"/>
                </a:solidFill>
                <a:latin typeface="Gelasio Semi Bold" pitchFamily="34" charset="0"/>
                <a:ea typeface="Gelasio Semi Bold" pitchFamily="34" charset="-122"/>
                <a:cs typeface="Gelasio Semi Bold" pitchFamily="34" charset="-120"/>
              </a:rPr>
              <a:t>Theo dõi kết quả bán hàng</a:t>
            </a:r>
            <a:endParaRPr lang="en-US" sz="2150" dirty="0"/>
          </a:p>
        </p:txBody>
      </p:sp>
      <p:sp>
        <p:nvSpPr>
          <p:cNvPr id="6" name="Text 3"/>
          <p:cNvSpPr/>
          <p:nvPr/>
        </p:nvSpPr>
        <p:spPr>
          <a:xfrm>
            <a:off x="6487478" y="3388995"/>
            <a:ext cx="3237309" cy="1779984"/>
          </a:xfrm>
          <a:prstGeom prst="rect">
            <a:avLst/>
          </a:prstGeom>
          <a:noFill/>
          <a:ln/>
        </p:spPr>
        <p:txBody>
          <a:bodyPr wrap="square" lIns="0" tIns="0" rIns="0" bIns="0" rtlCol="0" anchor="t"/>
          <a:lstStyle/>
          <a:p>
            <a:pPr indent="0" marL="0">
              <a:lnSpc>
                <a:spcPts val="2800"/>
              </a:lnSpc>
              <a:buNone/>
            </a:pPr>
            <a:r>
              <a:rPr lang="en-US" sz="1750" dirty="0">
                <a:solidFill>
                  <a:srgbClr val="746558"/>
                </a:solidFill>
                <a:latin typeface="Gelasio" pitchFamily="34" charset="0"/>
                <a:ea typeface="Gelasio" pitchFamily="34" charset="-122"/>
                <a:cs typeface="Gelasio" pitchFamily="34" charset="-120"/>
              </a:rPr>
              <a:t>Ghi nhận số lượng đơn hàng, mức độ tương tác của các buổi livestream. Đánh giá mức độ chủ động của người dân khi tự livestream bán hàng.</a:t>
            </a:r>
            <a:endParaRPr lang="en-US" sz="1750" dirty="0"/>
          </a:p>
        </p:txBody>
      </p:sp>
      <p:sp>
        <p:nvSpPr>
          <p:cNvPr id="7" name="Shape 4"/>
          <p:cNvSpPr/>
          <p:nvPr/>
        </p:nvSpPr>
        <p:spPr>
          <a:xfrm>
            <a:off x="10169604" y="2337792"/>
            <a:ext cx="3682127" cy="3417927"/>
          </a:xfrm>
          <a:prstGeom prst="roundRect">
            <a:avLst>
              <a:gd name="adj" fmla="val 976"/>
            </a:avLst>
          </a:prstGeom>
          <a:solidFill>
            <a:srgbClr val="EEE8DD"/>
          </a:solidFill>
          <a:ln/>
        </p:spPr>
      </p:sp>
      <p:sp>
        <p:nvSpPr>
          <p:cNvPr id="8" name="Text 5"/>
          <p:cNvSpPr/>
          <p:nvPr/>
        </p:nvSpPr>
        <p:spPr>
          <a:xfrm>
            <a:off x="10392013" y="2560201"/>
            <a:ext cx="2781181" cy="347663"/>
          </a:xfrm>
          <a:prstGeom prst="rect">
            <a:avLst/>
          </a:prstGeom>
          <a:noFill/>
          <a:ln/>
        </p:spPr>
        <p:txBody>
          <a:bodyPr wrap="none" lIns="0" tIns="0" rIns="0" bIns="0" rtlCol="0" anchor="t"/>
          <a:lstStyle/>
          <a:p>
            <a:pPr indent="0" marL="0">
              <a:lnSpc>
                <a:spcPts val="2700"/>
              </a:lnSpc>
              <a:buNone/>
            </a:pPr>
            <a:r>
              <a:rPr lang="en-US" sz="2150" dirty="0">
                <a:solidFill>
                  <a:srgbClr val="746558"/>
                </a:solidFill>
                <a:latin typeface="Gelasio Semi Bold" pitchFamily="34" charset="0"/>
                <a:ea typeface="Gelasio Semi Bold" pitchFamily="34" charset="-122"/>
                <a:cs typeface="Gelasio Semi Bold" pitchFamily="34" charset="-120"/>
              </a:rPr>
              <a:t>Lấy ý kiến phản hồi</a:t>
            </a:r>
            <a:endParaRPr lang="en-US" sz="2150" dirty="0"/>
          </a:p>
        </p:txBody>
      </p:sp>
      <p:sp>
        <p:nvSpPr>
          <p:cNvPr id="9" name="Text 6"/>
          <p:cNvSpPr/>
          <p:nvPr/>
        </p:nvSpPr>
        <p:spPr>
          <a:xfrm>
            <a:off x="10392013" y="3041333"/>
            <a:ext cx="3237309" cy="2491978"/>
          </a:xfrm>
          <a:prstGeom prst="rect">
            <a:avLst/>
          </a:prstGeom>
          <a:noFill/>
          <a:ln/>
        </p:spPr>
        <p:txBody>
          <a:bodyPr wrap="square" lIns="0" tIns="0" rIns="0" bIns="0" rtlCol="0" anchor="t"/>
          <a:lstStyle/>
          <a:p>
            <a:pPr indent="0" marL="0">
              <a:lnSpc>
                <a:spcPts val="2800"/>
              </a:lnSpc>
              <a:buNone/>
            </a:pPr>
            <a:r>
              <a:rPr lang="en-US" sz="1750" dirty="0">
                <a:solidFill>
                  <a:srgbClr val="746558"/>
                </a:solidFill>
                <a:latin typeface="Gelasio" pitchFamily="34" charset="0"/>
                <a:ea typeface="Gelasio" pitchFamily="34" charset="-122"/>
                <a:cs typeface="Gelasio" pitchFamily="34" charset="-120"/>
              </a:rPr>
              <a:t>Tổ chức buổi gặp mặt để lắng nghe chia sẻ của người dân về những khó khăn, thuận lợi sau khi áp dụng phương pháp bán hàng online. Điều chỉnh nội dung hướng dẫn phù hợp hơn với thực tế.</a:t>
            </a:r>
            <a:endParaRPr lang="en-US" sz="1750" dirty="0"/>
          </a:p>
        </p:txBody>
      </p:sp>
      <p:sp>
        <p:nvSpPr>
          <p:cNvPr id="10" name="Shape 7"/>
          <p:cNvSpPr/>
          <p:nvPr/>
        </p:nvSpPr>
        <p:spPr>
          <a:xfrm>
            <a:off x="6265069" y="5978128"/>
            <a:ext cx="7586663" cy="1637943"/>
          </a:xfrm>
          <a:prstGeom prst="roundRect">
            <a:avLst>
              <a:gd name="adj" fmla="val 2038"/>
            </a:avLst>
          </a:prstGeom>
          <a:solidFill>
            <a:srgbClr val="EEE8DD"/>
          </a:solidFill>
          <a:ln/>
        </p:spPr>
      </p:sp>
      <p:sp>
        <p:nvSpPr>
          <p:cNvPr id="11" name="Text 8"/>
          <p:cNvSpPr/>
          <p:nvPr/>
        </p:nvSpPr>
        <p:spPr>
          <a:xfrm>
            <a:off x="6487478" y="6200537"/>
            <a:ext cx="3482340" cy="347663"/>
          </a:xfrm>
          <a:prstGeom prst="rect">
            <a:avLst/>
          </a:prstGeom>
          <a:noFill/>
          <a:ln/>
        </p:spPr>
        <p:txBody>
          <a:bodyPr wrap="none" lIns="0" tIns="0" rIns="0" bIns="0" rtlCol="0" anchor="t"/>
          <a:lstStyle/>
          <a:p>
            <a:pPr indent="0" marL="0">
              <a:lnSpc>
                <a:spcPts val="2700"/>
              </a:lnSpc>
              <a:buNone/>
            </a:pPr>
            <a:r>
              <a:rPr lang="en-US" sz="2150" dirty="0">
                <a:solidFill>
                  <a:srgbClr val="746558"/>
                </a:solidFill>
                <a:latin typeface="Gelasio Semi Bold" pitchFamily="34" charset="0"/>
                <a:ea typeface="Gelasio Semi Bold" pitchFamily="34" charset="-122"/>
                <a:cs typeface="Gelasio Semi Bold" pitchFamily="34" charset="-120"/>
              </a:rPr>
              <a:t>Đề xuất mở rộng mô hình</a:t>
            </a:r>
            <a:endParaRPr lang="en-US" sz="2150" dirty="0"/>
          </a:p>
        </p:txBody>
      </p:sp>
      <p:sp>
        <p:nvSpPr>
          <p:cNvPr id="12" name="Text 9"/>
          <p:cNvSpPr/>
          <p:nvPr/>
        </p:nvSpPr>
        <p:spPr>
          <a:xfrm>
            <a:off x="6487478" y="6681668"/>
            <a:ext cx="7141845" cy="711994"/>
          </a:xfrm>
          <a:prstGeom prst="rect">
            <a:avLst/>
          </a:prstGeom>
          <a:noFill/>
          <a:ln/>
        </p:spPr>
        <p:txBody>
          <a:bodyPr wrap="square" lIns="0" tIns="0" rIns="0" bIns="0" rtlCol="0" anchor="t"/>
          <a:lstStyle/>
          <a:p>
            <a:pPr indent="0" marL="0">
              <a:lnSpc>
                <a:spcPts val="2800"/>
              </a:lnSpc>
              <a:buNone/>
            </a:pPr>
            <a:r>
              <a:rPr lang="en-US" sz="1750" dirty="0">
                <a:solidFill>
                  <a:srgbClr val="746558"/>
                </a:solidFill>
                <a:latin typeface="Gelasio" pitchFamily="34" charset="0"/>
                <a:ea typeface="Gelasio" pitchFamily="34" charset="-122"/>
                <a:cs typeface="Gelasio" pitchFamily="34" charset="-120"/>
              </a:rPr>
              <a:t>Lập báo cáo tổng kết dự án, đánh giá hiệu quả; Xây dựng kế hoạch nhân rộng mô hình ra các xã khác.</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646873"/>
            <a:ext cx="5670590" cy="708779"/>
          </a:xfrm>
          <a:prstGeom prst="rect">
            <a:avLst/>
          </a:prstGeom>
          <a:noFill/>
          <a:ln/>
        </p:spPr>
        <p:txBody>
          <a:bodyPr wrap="none" lIns="0" tIns="0" rIns="0" bIns="0" rtlCol="0" anchor="t"/>
          <a:lstStyle/>
          <a:p>
            <a:pPr indent="0" marL="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Kết quả đạt được</a:t>
            </a:r>
            <a:endParaRPr lang="en-US" sz="4450" dirty="0"/>
          </a:p>
        </p:txBody>
      </p:sp>
      <p:sp>
        <p:nvSpPr>
          <p:cNvPr id="4" name="Shape 1"/>
          <p:cNvSpPr/>
          <p:nvPr/>
        </p:nvSpPr>
        <p:spPr>
          <a:xfrm>
            <a:off x="6280190" y="2950964"/>
            <a:ext cx="510302" cy="510302"/>
          </a:xfrm>
          <a:prstGeom prst="roundRect">
            <a:avLst>
              <a:gd name="adj" fmla="val 6667"/>
            </a:avLst>
          </a:prstGeom>
          <a:solidFill>
            <a:srgbClr val="EEE8DD"/>
          </a:solidFill>
          <a:ln/>
        </p:spPr>
      </p:sp>
      <p:sp>
        <p:nvSpPr>
          <p:cNvPr id="5" name="Text 2"/>
          <p:cNvSpPr/>
          <p:nvPr/>
        </p:nvSpPr>
        <p:spPr>
          <a:xfrm>
            <a:off x="6455093" y="3035975"/>
            <a:ext cx="160496" cy="340281"/>
          </a:xfrm>
          <a:prstGeom prst="rect">
            <a:avLst/>
          </a:prstGeom>
          <a:noFill/>
          <a:ln/>
        </p:spPr>
        <p:txBody>
          <a:bodyPr wrap="none" lIns="0" tIns="0" rIns="0" bIns="0" rtlCol="0" anchor="t"/>
          <a:lstStyle/>
          <a:p>
            <a:pPr algn="ctr" indent="0" marL="0">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1</a:t>
            </a:r>
            <a:endParaRPr lang="en-US" sz="2650" dirty="0"/>
          </a:p>
        </p:txBody>
      </p:sp>
      <p:sp>
        <p:nvSpPr>
          <p:cNvPr id="6" name="Text 3"/>
          <p:cNvSpPr/>
          <p:nvPr/>
        </p:nvSpPr>
        <p:spPr>
          <a:xfrm>
            <a:off x="7017306" y="2950964"/>
            <a:ext cx="2927747" cy="708660"/>
          </a:xfrm>
          <a:prstGeom prst="rect">
            <a:avLst/>
          </a:prstGeom>
          <a:noFill/>
          <a:ln/>
        </p:spPr>
        <p:txBody>
          <a:bodyPr wrap="square" lIns="0" tIns="0" rIns="0" bIns="0" rtlCol="0" anchor="t"/>
          <a:lstStyle/>
          <a:p>
            <a:pPr indent="0" marL="0">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Tăng lượng tiêu thụ nông sản</a:t>
            </a:r>
            <a:endParaRPr lang="en-US" sz="2200" dirty="0"/>
          </a:p>
        </p:txBody>
      </p:sp>
      <p:sp>
        <p:nvSpPr>
          <p:cNvPr id="7" name="Text 4"/>
          <p:cNvSpPr/>
          <p:nvPr/>
        </p:nvSpPr>
        <p:spPr>
          <a:xfrm>
            <a:off x="7017306" y="3795713"/>
            <a:ext cx="2927747" cy="1088708"/>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Tăng 30-50% lượng tiêu thụ nông sản, giá bán ổn định hơn.</a:t>
            </a:r>
            <a:endParaRPr lang="en-US" sz="1750" dirty="0"/>
          </a:p>
        </p:txBody>
      </p:sp>
      <p:sp>
        <p:nvSpPr>
          <p:cNvPr id="8" name="Shape 5"/>
          <p:cNvSpPr/>
          <p:nvPr/>
        </p:nvSpPr>
        <p:spPr>
          <a:xfrm>
            <a:off x="10171867" y="2950964"/>
            <a:ext cx="510302" cy="510302"/>
          </a:xfrm>
          <a:prstGeom prst="roundRect">
            <a:avLst>
              <a:gd name="adj" fmla="val 6667"/>
            </a:avLst>
          </a:prstGeom>
          <a:solidFill>
            <a:srgbClr val="EEE8DD"/>
          </a:solidFill>
          <a:ln/>
        </p:spPr>
      </p:sp>
      <p:sp>
        <p:nvSpPr>
          <p:cNvPr id="9" name="Text 6"/>
          <p:cNvSpPr/>
          <p:nvPr/>
        </p:nvSpPr>
        <p:spPr>
          <a:xfrm>
            <a:off x="10323909" y="3035975"/>
            <a:ext cx="206216" cy="340281"/>
          </a:xfrm>
          <a:prstGeom prst="rect">
            <a:avLst/>
          </a:prstGeom>
          <a:noFill/>
          <a:ln/>
        </p:spPr>
        <p:txBody>
          <a:bodyPr wrap="none" lIns="0" tIns="0" rIns="0" bIns="0" rtlCol="0" anchor="t"/>
          <a:lstStyle/>
          <a:p>
            <a:pPr algn="ctr" indent="0" marL="0">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2</a:t>
            </a:r>
            <a:endParaRPr lang="en-US" sz="2650" dirty="0"/>
          </a:p>
        </p:txBody>
      </p:sp>
      <p:sp>
        <p:nvSpPr>
          <p:cNvPr id="10" name="Text 7"/>
          <p:cNvSpPr/>
          <p:nvPr/>
        </p:nvSpPr>
        <p:spPr>
          <a:xfrm>
            <a:off x="10908983" y="2950964"/>
            <a:ext cx="2927747" cy="708660"/>
          </a:xfrm>
          <a:prstGeom prst="rect">
            <a:avLst/>
          </a:prstGeom>
          <a:noFill/>
          <a:ln/>
        </p:spPr>
        <p:txBody>
          <a:bodyPr wrap="square" lIns="0" tIns="0" rIns="0" bIns="0" rtlCol="0" anchor="t"/>
          <a:lstStyle/>
          <a:p>
            <a:pPr indent="0" marL="0">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Xây dựng mô hình mẫu</a:t>
            </a:r>
            <a:endParaRPr lang="en-US" sz="2200" dirty="0"/>
          </a:p>
        </p:txBody>
      </p:sp>
      <p:sp>
        <p:nvSpPr>
          <p:cNvPr id="11" name="Text 8"/>
          <p:cNvSpPr/>
          <p:nvPr/>
        </p:nvSpPr>
        <p:spPr>
          <a:xfrm>
            <a:off x="10908983" y="3795713"/>
            <a:ext cx="2927747" cy="1088708"/>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Xây dựng mô hình mẫu giúp người dân ứng dụng công nghệ vào kinh doanh.</a:t>
            </a:r>
            <a:endParaRPr lang="en-US" sz="1750" dirty="0"/>
          </a:p>
        </p:txBody>
      </p:sp>
      <p:sp>
        <p:nvSpPr>
          <p:cNvPr id="12" name="Shape 9"/>
          <p:cNvSpPr/>
          <p:nvPr/>
        </p:nvSpPr>
        <p:spPr>
          <a:xfrm>
            <a:off x="6280190" y="5366385"/>
            <a:ext cx="510302" cy="510302"/>
          </a:xfrm>
          <a:prstGeom prst="roundRect">
            <a:avLst>
              <a:gd name="adj" fmla="val 6667"/>
            </a:avLst>
          </a:prstGeom>
          <a:solidFill>
            <a:srgbClr val="EEE8DD"/>
          </a:solidFill>
          <a:ln/>
        </p:spPr>
      </p:sp>
      <p:sp>
        <p:nvSpPr>
          <p:cNvPr id="13" name="Text 10"/>
          <p:cNvSpPr/>
          <p:nvPr/>
        </p:nvSpPr>
        <p:spPr>
          <a:xfrm>
            <a:off x="6432828" y="5451396"/>
            <a:ext cx="205026" cy="340281"/>
          </a:xfrm>
          <a:prstGeom prst="rect">
            <a:avLst/>
          </a:prstGeom>
          <a:noFill/>
          <a:ln/>
        </p:spPr>
        <p:txBody>
          <a:bodyPr wrap="none" lIns="0" tIns="0" rIns="0" bIns="0" rtlCol="0" anchor="t"/>
          <a:lstStyle/>
          <a:p>
            <a:pPr algn="ctr" indent="0" marL="0">
              <a:lnSpc>
                <a:spcPts val="2650"/>
              </a:lnSpc>
              <a:buNone/>
            </a:pPr>
            <a:r>
              <a:rPr lang="en-US" sz="2650" dirty="0">
                <a:solidFill>
                  <a:srgbClr val="746558"/>
                </a:solidFill>
                <a:latin typeface="Gelasio Semi Bold" pitchFamily="34" charset="0"/>
                <a:ea typeface="Gelasio Semi Bold" pitchFamily="34" charset="-122"/>
                <a:cs typeface="Gelasio Semi Bold" pitchFamily="34" charset="-120"/>
              </a:rPr>
              <a:t>3</a:t>
            </a:r>
            <a:endParaRPr lang="en-US" sz="2650" dirty="0"/>
          </a:p>
        </p:txBody>
      </p:sp>
      <p:sp>
        <p:nvSpPr>
          <p:cNvPr id="14" name="Text 11"/>
          <p:cNvSpPr/>
          <p:nvPr/>
        </p:nvSpPr>
        <p:spPr>
          <a:xfrm>
            <a:off x="7017306" y="536638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Thúc đẩy sự gắn kết</a:t>
            </a:r>
            <a:endParaRPr lang="en-US" sz="2200" dirty="0"/>
          </a:p>
        </p:txBody>
      </p:sp>
      <p:sp>
        <p:nvSpPr>
          <p:cNvPr id="15" name="Text 12"/>
          <p:cNvSpPr/>
          <p:nvPr/>
        </p:nvSpPr>
        <p:spPr>
          <a:xfrm>
            <a:off x="7017306" y="5856803"/>
            <a:ext cx="6819305" cy="725805"/>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Thúc đẩy sự gắn kết giữa sinh viên và cộng đồng địa phương, khơi dậy tinh thần đổi mới sáng tạo.</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539960"/>
            <a:ext cx="9635371" cy="708779"/>
          </a:xfrm>
          <a:prstGeom prst="rect">
            <a:avLst/>
          </a:prstGeom>
          <a:noFill/>
          <a:ln/>
        </p:spPr>
        <p:txBody>
          <a:bodyPr wrap="none" lIns="0" tIns="0" rIns="0" bIns="0" rtlCol="0" anchor="t"/>
          <a:lstStyle/>
          <a:p>
            <a:pPr indent="0" marL="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Đánh giá trước khi thực hiện dự án</a:t>
            </a:r>
            <a:endParaRPr lang="en-US" sz="4450" dirty="0"/>
          </a:p>
        </p:txBody>
      </p:sp>
      <p:sp>
        <p:nvSpPr>
          <p:cNvPr id="3" name="Text 1"/>
          <p:cNvSpPr/>
          <p:nvPr/>
        </p:nvSpPr>
        <p:spPr>
          <a:xfrm>
            <a:off x="793790" y="3815715"/>
            <a:ext cx="3318629" cy="354330"/>
          </a:xfrm>
          <a:prstGeom prst="rect">
            <a:avLst/>
          </a:prstGeom>
          <a:noFill/>
          <a:ln/>
        </p:spPr>
        <p:txBody>
          <a:bodyPr wrap="none" lIns="0" tIns="0" rIns="0" bIns="0" rtlCol="0" anchor="t"/>
          <a:lstStyle/>
          <a:p>
            <a:pPr indent="0" marL="0">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Nhận thức về công nghệ</a:t>
            </a:r>
            <a:endParaRPr lang="en-US" sz="2200" dirty="0"/>
          </a:p>
        </p:txBody>
      </p:sp>
      <p:sp>
        <p:nvSpPr>
          <p:cNvPr id="4" name="Text 2"/>
          <p:cNvSpPr/>
          <p:nvPr/>
        </p:nvSpPr>
        <p:spPr>
          <a:xfrm>
            <a:off x="793790" y="4396859"/>
            <a:ext cx="6244709" cy="1088708"/>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Người dân hạn chế sử dụng mạng xã hội; nhiều người chưa biết đến TikTok, Facebook Shop. Thiếu kỹ năng sử dụng điện thoại thông minh để quay video, chụp ảnh sản phẩm.</a:t>
            </a:r>
            <a:endParaRPr lang="en-US" sz="1750" dirty="0"/>
          </a:p>
        </p:txBody>
      </p:sp>
      <p:sp>
        <p:nvSpPr>
          <p:cNvPr id="5" name="Text 3"/>
          <p:cNvSpPr/>
          <p:nvPr/>
        </p:nvSpPr>
        <p:spPr>
          <a:xfrm>
            <a:off x="7599521" y="3815715"/>
            <a:ext cx="3965019" cy="354330"/>
          </a:xfrm>
          <a:prstGeom prst="rect">
            <a:avLst/>
          </a:prstGeom>
          <a:noFill/>
          <a:ln/>
        </p:spPr>
        <p:txBody>
          <a:bodyPr wrap="none" lIns="0" tIns="0" rIns="0" bIns="0" rtlCol="0" anchor="t"/>
          <a:lstStyle/>
          <a:p>
            <a:pPr indent="0" marL="0">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Tình trạng tiêu thụ nông sản</a:t>
            </a:r>
            <a:endParaRPr lang="en-US" sz="2200" dirty="0"/>
          </a:p>
        </p:txBody>
      </p:sp>
      <p:sp>
        <p:nvSpPr>
          <p:cNvPr id="6" name="Text 4"/>
          <p:cNvSpPr/>
          <p:nvPr/>
        </p:nvSpPr>
        <p:spPr>
          <a:xfrm>
            <a:off x="7599521" y="4396859"/>
            <a:ext cx="6244709" cy="725805"/>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Phụ thuộc vào thương lái, giá nông sản bấp bênh. Khó tiếp cận các thị trường xa, chủ yếu bán lẻ tại địa phương.</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539960"/>
            <a:ext cx="9110424" cy="708779"/>
          </a:xfrm>
          <a:prstGeom prst="rect">
            <a:avLst/>
          </a:prstGeom>
          <a:noFill/>
          <a:ln/>
        </p:spPr>
        <p:txBody>
          <a:bodyPr wrap="none" lIns="0" tIns="0" rIns="0" bIns="0" rtlCol="0" anchor="t"/>
          <a:lstStyle/>
          <a:p>
            <a:pPr indent="0" marL="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Đánh giá sau khi thực hiện dự án</a:t>
            </a:r>
            <a:endParaRPr lang="en-US" sz="4450" dirty="0"/>
          </a:p>
        </p:txBody>
      </p:sp>
      <p:sp>
        <p:nvSpPr>
          <p:cNvPr id="3" name="Text 1"/>
          <p:cNvSpPr/>
          <p:nvPr/>
        </p:nvSpPr>
        <p:spPr>
          <a:xfrm>
            <a:off x="793790" y="3815715"/>
            <a:ext cx="4483060" cy="354330"/>
          </a:xfrm>
          <a:prstGeom prst="rect">
            <a:avLst/>
          </a:prstGeom>
          <a:noFill/>
          <a:ln/>
        </p:spPr>
        <p:txBody>
          <a:bodyPr wrap="none" lIns="0" tIns="0" rIns="0" bIns="0" rtlCol="0" anchor="t"/>
          <a:lstStyle/>
          <a:p>
            <a:pPr indent="0" marL="0">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Nhận thức và kỹ năng công nghệ</a:t>
            </a:r>
            <a:endParaRPr lang="en-US" sz="2200" dirty="0"/>
          </a:p>
        </p:txBody>
      </p:sp>
      <p:sp>
        <p:nvSpPr>
          <p:cNvPr id="4" name="Text 2"/>
          <p:cNvSpPr/>
          <p:nvPr/>
        </p:nvSpPr>
        <p:spPr>
          <a:xfrm>
            <a:off x="793790" y="4396859"/>
            <a:ext cx="6244709" cy="1088708"/>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100% hộ tham gia biết cách sử dụng TikTok, Facebook để livestream và đăng bài bán hàng. Người dân chủ động quay video, tạo nội dung đơn giản, dễ hiểu.</a:t>
            </a:r>
            <a:endParaRPr lang="en-US" sz="1750" dirty="0"/>
          </a:p>
        </p:txBody>
      </p:sp>
      <p:sp>
        <p:nvSpPr>
          <p:cNvPr id="5" name="Text 3"/>
          <p:cNvSpPr/>
          <p:nvPr/>
        </p:nvSpPr>
        <p:spPr>
          <a:xfrm>
            <a:off x="7599521" y="3815715"/>
            <a:ext cx="3762256" cy="354330"/>
          </a:xfrm>
          <a:prstGeom prst="rect">
            <a:avLst/>
          </a:prstGeom>
          <a:noFill/>
          <a:ln/>
        </p:spPr>
        <p:txBody>
          <a:bodyPr wrap="none" lIns="0" tIns="0" rIns="0" bIns="0" rtlCol="0" anchor="t"/>
          <a:lstStyle/>
          <a:p>
            <a:pPr indent="0" marL="0">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Hiệu quả tiêu thụ nông sản</a:t>
            </a:r>
            <a:endParaRPr lang="en-US" sz="2200" dirty="0"/>
          </a:p>
        </p:txBody>
      </p:sp>
      <p:sp>
        <p:nvSpPr>
          <p:cNvPr id="6" name="Text 4"/>
          <p:cNvSpPr/>
          <p:nvPr/>
        </p:nvSpPr>
        <p:spPr>
          <a:xfrm>
            <a:off x="7599521" y="4396859"/>
            <a:ext cx="6244709" cy="725805"/>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Tăng 30-50% lượng nông sản tiêu thụ qua các buổi livestream. Giá bán ổn định hơn, không còn bị thương lái ép giá.</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864525"/>
            <a:ext cx="5670590" cy="708779"/>
          </a:xfrm>
          <a:prstGeom prst="rect">
            <a:avLst/>
          </a:prstGeom>
          <a:noFill/>
          <a:ln/>
        </p:spPr>
        <p:txBody>
          <a:bodyPr wrap="none" lIns="0" tIns="0" rIns="0" bIns="0" rtlCol="0" anchor="t"/>
          <a:lstStyle/>
          <a:p>
            <a:pPr indent="0" marL="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Kết luận</a:t>
            </a:r>
            <a:endParaRPr lang="en-US" sz="4450" dirty="0"/>
          </a:p>
        </p:txBody>
      </p:sp>
      <p:sp>
        <p:nvSpPr>
          <p:cNvPr id="4" name="Text 1"/>
          <p:cNvSpPr/>
          <p:nvPr/>
        </p:nvSpPr>
        <p:spPr>
          <a:xfrm>
            <a:off x="793790" y="3913465"/>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Dự án đã góp phần thay đổi tư duy và nâng cao kỹ năng công nghệ cho người dân tại xã Chân Sơn và xã Kim Phú. Việc áp dụng livestream bán hàng trên TikTok và Facebook đã giúp người dân tiêu thụ nông sản hiệu quả, tăng thu nhập và giảm phụ thuộc vào thương lái.</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673191"/>
            <a:ext cx="5670590" cy="708779"/>
          </a:xfrm>
          <a:prstGeom prst="rect">
            <a:avLst/>
          </a:prstGeom>
          <a:noFill/>
          <a:ln/>
        </p:spPr>
        <p:txBody>
          <a:bodyPr wrap="none" lIns="0" tIns="0" rIns="0" bIns="0" rtlCol="0" anchor="t"/>
          <a:lstStyle/>
          <a:p>
            <a:pPr indent="0" marL="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Lợi ích của dự án</a:t>
            </a:r>
            <a:endParaRPr lang="en-US" sz="4450" dirty="0"/>
          </a:p>
        </p:txBody>
      </p:sp>
      <p:sp>
        <p:nvSpPr>
          <p:cNvPr id="4" name="Shape 1"/>
          <p:cNvSpPr/>
          <p:nvPr/>
        </p:nvSpPr>
        <p:spPr>
          <a:xfrm>
            <a:off x="6280190" y="3977283"/>
            <a:ext cx="396835" cy="396835"/>
          </a:xfrm>
          <a:prstGeom prst="roundRect">
            <a:avLst>
              <a:gd name="adj" fmla="val 8574"/>
            </a:avLst>
          </a:prstGeom>
          <a:solidFill>
            <a:srgbClr val="EEE8DD"/>
          </a:solidFill>
          <a:ln/>
        </p:spPr>
      </p:sp>
      <p:sp>
        <p:nvSpPr>
          <p:cNvPr id="5" name="Text 2"/>
          <p:cNvSpPr/>
          <p:nvPr/>
        </p:nvSpPr>
        <p:spPr>
          <a:xfrm>
            <a:off x="6903839" y="397728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Lợi ích kinh tế</a:t>
            </a:r>
            <a:endParaRPr lang="en-US" sz="2200" dirty="0"/>
          </a:p>
        </p:txBody>
      </p:sp>
      <p:sp>
        <p:nvSpPr>
          <p:cNvPr id="6" name="Text 3"/>
          <p:cNvSpPr/>
          <p:nvPr/>
        </p:nvSpPr>
        <p:spPr>
          <a:xfrm>
            <a:off x="6903839" y="4467701"/>
            <a:ext cx="3041213" cy="725805"/>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Tăng thu nhập cho người dân, góp phần nâng cao đời sống.</a:t>
            </a:r>
            <a:endParaRPr lang="en-US" sz="1750" dirty="0"/>
          </a:p>
        </p:txBody>
      </p:sp>
      <p:sp>
        <p:nvSpPr>
          <p:cNvPr id="7" name="Shape 4"/>
          <p:cNvSpPr/>
          <p:nvPr/>
        </p:nvSpPr>
        <p:spPr>
          <a:xfrm>
            <a:off x="10171867" y="3977283"/>
            <a:ext cx="396835" cy="396835"/>
          </a:xfrm>
          <a:prstGeom prst="roundRect">
            <a:avLst>
              <a:gd name="adj" fmla="val 8574"/>
            </a:avLst>
          </a:prstGeom>
          <a:solidFill>
            <a:srgbClr val="EEE8DD"/>
          </a:solidFill>
          <a:ln/>
        </p:spPr>
      </p:sp>
      <p:sp>
        <p:nvSpPr>
          <p:cNvPr id="8" name="Text 5"/>
          <p:cNvSpPr/>
          <p:nvPr/>
        </p:nvSpPr>
        <p:spPr>
          <a:xfrm>
            <a:off x="10795516" y="397728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746558"/>
                </a:solidFill>
                <a:latin typeface="Gelasio Semi Bold" pitchFamily="34" charset="0"/>
                <a:ea typeface="Gelasio Semi Bold" pitchFamily="34" charset="-122"/>
                <a:cs typeface="Gelasio Semi Bold" pitchFamily="34" charset="-120"/>
              </a:rPr>
              <a:t>Lợi ích xã hội</a:t>
            </a:r>
            <a:endParaRPr lang="en-US" sz="2200" dirty="0"/>
          </a:p>
        </p:txBody>
      </p:sp>
      <p:sp>
        <p:nvSpPr>
          <p:cNvPr id="9" name="Text 6"/>
          <p:cNvSpPr/>
          <p:nvPr/>
        </p:nvSpPr>
        <p:spPr>
          <a:xfrm>
            <a:off x="10795516" y="4467701"/>
            <a:ext cx="3041213" cy="1088708"/>
          </a:xfrm>
          <a:prstGeom prst="rect">
            <a:avLst/>
          </a:prstGeom>
          <a:noFill/>
          <a:ln/>
        </p:spPr>
        <p:txBody>
          <a:bodyPr wrap="square" lIns="0" tIns="0" rIns="0" bIns="0" rtlCol="0" anchor="t"/>
          <a:lstStyle/>
          <a:p>
            <a:pPr indent="0" marL="0">
              <a:lnSpc>
                <a:spcPts val="2850"/>
              </a:lnSpc>
              <a:buNone/>
            </a:pPr>
            <a:r>
              <a:rPr lang="en-US" sz="1750" dirty="0">
                <a:solidFill>
                  <a:srgbClr val="746558"/>
                </a:solidFill>
                <a:latin typeface="Gelasio" pitchFamily="34" charset="0"/>
                <a:ea typeface="Gelasio" pitchFamily="34" charset="-122"/>
                <a:cs typeface="Gelasio" pitchFamily="34" charset="-120"/>
              </a:rPr>
              <a:t>Thúc đẩy tinh thần khởi nghiệp và phát triển bền vững cho vùng nông thôn khó khăn.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2025-01-12T15:42:18Z</dcterms:created>
  <dcterms:modified xsi:type="dcterms:W3CDTF">2025-01-12T15:42:18Z</dcterms:modified>
</cp:coreProperties>
</file>